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Have Heart One" panose="020B0604020202020204" charset="0"/>
      <p:regular r:id="rId7"/>
    </p:embeddedFont>
    <p:embeddedFont>
      <p:font typeface="Open Sans" panose="020B0606030504020204" pitchFamily="34" charset="0"/>
      <p:regular r:id="rId8"/>
      <p:bold r:id="rId9"/>
    </p:embeddedFont>
    <p:embeddedFont>
      <p:font typeface="Open Sans Bold" panose="020B0806030504020204" charset="0"/>
      <p:regular r:id="rId10"/>
    </p:embeddedFont>
    <p:embeddedFont>
      <p:font typeface="Open Sans Bold Italics" panose="020B0604020202020204" charset="0"/>
      <p:regular r:id="rId11"/>
    </p:embeddedFont>
    <p:embeddedFont>
      <p:font typeface="Open Sans Italic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9F6"/>
    <a:srgbClr val="A9E7EA"/>
    <a:srgbClr val="81E194"/>
    <a:srgbClr val="AE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1C8D26-1298-44CB-93AF-9153BEC65E0B}" v="20" dt="2026-05-20T19:22:18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300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oé CETKO" userId="81dffe93-c9dc-4b95-86c3-3f2ac3b027ef" providerId="ADAL" clId="{47CD9BE4-12F4-4BA2-A790-F1CB85203101}"/>
    <pc:docChg chg="custSel modSld">
      <pc:chgData name="Cloé CETKO" userId="81dffe93-c9dc-4b95-86c3-3f2ac3b027ef" providerId="ADAL" clId="{47CD9BE4-12F4-4BA2-A790-F1CB85203101}" dt="2026-05-20T19:23:27.629" v="33" actId="20577"/>
      <pc:docMkLst>
        <pc:docMk/>
      </pc:docMkLst>
      <pc:sldChg chg="addSp delSp modSp mod delAnim modAnim">
        <pc:chgData name="Cloé CETKO" userId="81dffe93-c9dc-4b95-86c3-3f2ac3b027ef" providerId="ADAL" clId="{47CD9BE4-12F4-4BA2-A790-F1CB85203101}" dt="2026-05-20T19:22:18.828" v="28"/>
        <pc:sldMkLst>
          <pc:docMk/>
          <pc:sldMk cId="0" sldId="258"/>
        </pc:sldMkLst>
        <pc:spChg chg="mod">
          <ac:chgData name="Cloé CETKO" userId="81dffe93-c9dc-4b95-86c3-3f2ac3b027ef" providerId="ADAL" clId="{47CD9BE4-12F4-4BA2-A790-F1CB85203101}" dt="2026-05-20T19:20:32.901" v="14" actId="164"/>
          <ac:spMkLst>
            <pc:docMk/>
            <pc:sldMk cId="0" sldId="258"/>
            <ac:spMk id="5" creationId="{00000000-0000-0000-0000-000000000000}"/>
          </ac:spMkLst>
        </pc:spChg>
        <pc:spChg chg="mod">
          <ac:chgData name="Cloé CETKO" userId="81dffe93-c9dc-4b95-86c3-3f2ac3b027ef" providerId="ADAL" clId="{47CD9BE4-12F4-4BA2-A790-F1CB85203101}" dt="2026-05-20T19:20:32.901" v="14" actId="164"/>
          <ac:spMkLst>
            <pc:docMk/>
            <pc:sldMk cId="0" sldId="258"/>
            <ac:spMk id="16" creationId="{00000000-0000-0000-0000-000000000000}"/>
          </ac:spMkLst>
        </pc:spChg>
        <pc:grpChg chg="add mod">
          <ac:chgData name="Cloé CETKO" userId="81dffe93-c9dc-4b95-86c3-3f2ac3b027ef" providerId="ADAL" clId="{47CD9BE4-12F4-4BA2-A790-F1CB85203101}" dt="2026-05-20T19:20:32.901" v="14" actId="164"/>
          <ac:grpSpMkLst>
            <pc:docMk/>
            <pc:sldMk cId="0" sldId="258"/>
            <ac:grpSpMk id="19" creationId="{8724D655-264E-EFD1-2C03-D178D6B94396}"/>
          </ac:grpSpMkLst>
        </pc:grpChg>
        <pc:picChg chg="del">
          <ac:chgData name="Cloé CETKO" userId="81dffe93-c9dc-4b95-86c3-3f2ac3b027ef" providerId="ADAL" clId="{47CD9BE4-12F4-4BA2-A790-F1CB85203101}" dt="2026-05-20T19:17:48.998" v="1" actId="478"/>
          <ac:picMkLst>
            <pc:docMk/>
            <pc:sldMk cId="0" sldId="258"/>
            <ac:picMk id="4" creationId="{00000000-0000-0000-0000-000000000000}"/>
          </ac:picMkLst>
        </pc:picChg>
        <pc:picChg chg="add mod">
          <ac:chgData name="Cloé CETKO" userId="81dffe93-c9dc-4b95-86c3-3f2ac3b027ef" providerId="ADAL" clId="{47CD9BE4-12F4-4BA2-A790-F1CB85203101}" dt="2026-05-20T19:20:44.449" v="15" actId="1076"/>
          <ac:picMkLst>
            <pc:docMk/>
            <pc:sldMk cId="0" sldId="258"/>
            <ac:picMk id="18" creationId="{577C4499-0F5B-27C8-8626-DEEA762A8A01}"/>
          </ac:picMkLst>
        </pc:picChg>
      </pc:sldChg>
      <pc:sldChg chg="modSp mod">
        <pc:chgData name="Cloé CETKO" userId="81dffe93-c9dc-4b95-86c3-3f2ac3b027ef" providerId="ADAL" clId="{47CD9BE4-12F4-4BA2-A790-F1CB85203101}" dt="2026-05-20T19:23:27.629" v="33" actId="20577"/>
        <pc:sldMkLst>
          <pc:docMk/>
          <pc:sldMk cId="0" sldId="259"/>
        </pc:sldMkLst>
        <pc:spChg chg="mod">
          <ac:chgData name="Cloé CETKO" userId="81dffe93-c9dc-4b95-86c3-3f2ac3b027ef" providerId="ADAL" clId="{47CD9BE4-12F4-4BA2-A790-F1CB85203101}" dt="2026-05-20T19:23:27.629" v="33" actId="20577"/>
          <ac:spMkLst>
            <pc:docMk/>
            <pc:sldMk cId="0" sldId="259"/>
            <ac:spMk id="2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07" t="-1049" r="-1507" b="-1049"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3"/>
          <p:cNvSpPr/>
          <p:nvPr/>
        </p:nvSpPr>
        <p:spPr>
          <a:xfrm>
            <a:off x="695722" y="9028131"/>
            <a:ext cx="3840184" cy="1065256"/>
          </a:xfrm>
          <a:custGeom>
            <a:avLst/>
            <a:gdLst/>
            <a:ahLst/>
            <a:cxnLst/>
            <a:rect l="l" t="t" r="r" b="b"/>
            <a:pathLst>
              <a:path w="3840184" h="1065256">
                <a:moveTo>
                  <a:pt x="0" y="0"/>
                </a:moveTo>
                <a:lnTo>
                  <a:pt x="3840184" y="0"/>
                </a:lnTo>
                <a:lnTo>
                  <a:pt x="3840184" y="1065257"/>
                </a:lnTo>
                <a:lnTo>
                  <a:pt x="0" y="10652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Freeform 4"/>
          <p:cNvSpPr/>
          <p:nvPr/>
        </p:nvSpPr>
        <p:spPr>
          <a:xfrm>
            <a:off x="5342845" y="9172051"/>
            <a:ext cx="936135" cy="327349"/>
          </a:xfrm>
          <a:custGeom>
            <a:avLst/>
            <a:gdLst/>
            <a:ahLst/>
            <a:cxnLst/>
            <a:rect l="l" t="t" r="r" b="b"/>
            <a:pathLst>
              <a:path w="936135" h="327349">
                <a:moveTo>
                  <a:pt x="0" y="0"/>
                </a:moveTo>
                <a:lnTo>
                  <a:pt x="936135" y="0"/>
                </a:lnTo>
                <a:lnTo>
                  <a:pt x="936135" y="327349"/>
                </a:lnTo>
                <a:lnTo>
                  <a:pt x="0" y="3273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10129"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5" name="Freeform 5"/>
          <p:cNvSpPr/>
          <p:nvPr/>
        </p:nvSpPr>
        <p:spPr>
          <a:xfrm>
            <a:off x="4853999" y="9560760"/>
            <a:ext cx="1424981" cy="287846"/>
          </a:xfrm>
          <a:custGeom>
            <a:avLst/>
            <a:gdLst/>
            <a:ahLst/>
            <a:cxnLst/>
            <a:rect l="l" t="t" r="r" b="b"/>
            <a:pathLst>
              <a:path w="1424981" h="287846">
                <a:moveTo>
                  <a:pt x="0" y="0"/>
                </a:moveTo>
                <a:lnTo>
                  <a:pt x="1424981" y="0"/>
                </a:lnTo>
                <a:lnTo>
                  <a:pt x="1424981" y="287846"/>
                </a:lnTo>
                <a:lnTo>
                  <a:pt x="0" y="2878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Freeform 6"/>
          <p:cNvSpPr/>
          <p:nvPr/>
        </p:nvSpPr>
        <p:spPr>
          <a:xfrm>
            <a:off x="6278980" y="9094626"/>
            <a:ext cx="2865020" cy="932268"/>
          </a:xfrm>
          <a:custGeom>
            <a:avLst/>
            <a:gdLst/>
            <a:ahLst/>
            <a:cxnLst/>
            <a:rect l="l" t="t" r="r" b="b"/>
            <a:pathLst>
              <a:path w="2865020" h="932268">
                <a:moveTo>
                  <a:pt x="0" y="0"/>
                </a:moveTo>
                <a:lnTo>
                  <a:pt x="2865020" y="0"/>
                </a:lnTo>
                <a:lnTo>
                  <a:pt x="2865020" y="932268"/>
                </a:lnTo>
                <a:lnTo>
                  <a:pt x="0" y="9322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grpSp>
        <p:nvGrpSpPr>
          <p:cNvPr id="7" name="Group 7"/>
          <p:cNvGrpSpPr/>
          <p:nvPr/>
        </p:nvGrpSpPr>
        <p:grpSpPr>
          <a:xfrm>
            <a:off x="695722" y="666925"/>
            <a:ext cx="8448278" cy="8182412"/>
            <a:chOff x="0" y="0"/>
            <a:chExt cx="11264370" cy="10909883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1264370" cy="10909883"/>
              <a:chOff x="0" y="0"/>
              <a:chExt cx="2225061" cy="215503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225061" cy="2155039"/>
              </a:xfrm>
              <a:custGeom>
                <a:avLst/>
                <a:gdLst/>
                <a:ahLst/>
                <a:cxnLst/>
                <a:rect l="l" t="t" r="r" b="b"/>
                <a:pathLst>
                  <a:path w="2225061" h="2155039">
                    <a:moveTo>
                      <a:pt x="46736" y="0"/>
                    </a:moveTo>
                    <a:lnTo>
                      <a:pt x="2178325" y="0"/>
                    </a:lnTo>
                    <a:cubicBezTo>
                      <a:pt x="2190720" y="0"/>
                      <a:pt x="2202608" y="4924"/>
                      <a:pt x="2211372" y="13689"/>
                    </a:cubicBezTo>
                    <a:cubicBezTo>
                      <a:pt x="2220137" y="22453"/>
                      <a:pt x="2225061" y="34341"/>
                      <a:pt x="2225061" y="46736"/>
                    </a:cubicBezTo>
                    <a:lnTo>
                      <a:pt x="2225061" y="2108303"/>
                    </a:lnTo>
                    <a:cubicBezTo>
                      <a:pt x="2225061" y="2120698"/>
                      <a:pt x="2220137" y="2132585"/>
                      <a:pt x="2211372" y="2141350"/>
                    </a:cubicBezTo>
                    <a:cubicBezTo>
                      <a:pt x="2202608" y="2150115"/>
                      <a:pt x="2190720" y="2155039"/>
                      <a:pt x="2178325" y="2155039"/>
                    </a:cubicBezTo>
                    <a:lnTo>
                      <a:pt x="46736" y="2155039"/>
                    </a:lnTo>
                    <a:cubicBezTo>
                      <a:pt x="34341" y="2155039"/>
                      <a:pt x="22453" y="2150115"/>
                      <a:pt x="13689" y="2141350"/>
                    </a:cubicBezTo>
                    <a:cubicBezTo>
                      <a:pt x="4924" y="2132585"/>
                      <a:pt x="0" y="2120698"/>
                      <a:pt x="0" y="2108303"/>
                    </a:cubicBezTo>
                    <a:lnTo>
                      <a:pt x="0" y="46736"/>
                    </a:lnTo>
                    <a:cubicBezTo>
                      <a:pt x="0" y="34341"/>
                      <a:pt x="4924" y="22453"/>
                      <a:pt x="13689" y="13689"/>
                    </a:cubicBezTo>
                    <a:cubicBezTo>
                      <a:pt x="22453" y="4924"/>
                      <a:pt x="34341" y="0"/>
                      <a:pt x="46736" y="0"/>
                    </a:cubicBezTo>
                    <a:close/>
                  </a:path>
                </a:pathLst>
              </a:custGeom>
              <a:solidFill>
                <a:srgbClr val="4D6B5F"/>
              </a:solidFill>
            </p:spPr>
            <p:txBody>
              <a:bodyPr/>
              <a:lstStyle/>
              <a:p>
                <a:endParaRPr lang="en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2225061" cy="21931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3618970" y="8141982"/>
              <a:ext cx="3810000" cy="2084505"/>
            </a:xfrm>
            <a:custGeom>
              <a:avLst/>
              <a:gdLst/>
              <a:ahLst/>
              <a:cxnLst/>
              <a:rect l="l" t="t" r="r" b="b"/>
              <a:pathLst>
                <a:path w="3810000" h="2084505">
                  <a:moveTo>
                    <a:pt x="0" y="0"/>
                  </a:moveTo>
                  <a:lnTo>
                    <a:pt x="3810000" y="0"/>
                  </a:lnTo>
                  <a:lnTo>
                    <a:pt x="3810000" y="2084505"/>
                  </a:lnTo>
                  <a:lnTo>
                    <a:pt x="0" y="2084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b="-367"/>
              </a:stretch>
            </a:blipFill>
          </p:spPr>
          <p:txBody>
            <a:bodyPr/>
            <a:lstStyle/>
            <a:p>
              <a:endParaRPr lang="en-B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02253"/>
              <a:ext cx="11264370" cy="33483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Rethinking the Role of Motivation in Empathic Accuracy within Romantic</a:t>
              </a:r>
            </a:p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Relationships</a:t>
              </a:r>
            </a:p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b="1" i="1">
                  <a:solidFill>
                    <a:srgbClr val="FFFFFF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A Systematic Review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933395"/>
              <a:ext cx="11062255" cy="1004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Cloé Rose Cetko *, Lesley Verhofstadt**, Nikki Taelemans**, Adem Kurtoglu * , Sarah Galdiolo*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820495"/>
              <a:ext cx="11264370" cy="710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1600" i="1">
                  <a:solidFill>
                    <a:srgbClr val="FFFFFF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*Department of Clinical Psychology, University of Mons, Belgium</a:t>
              </a:r>
            </a:p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1600" i="1">
                  <a:solidFill>
                    <a:srgbClr val="FFFFFF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** Department of Experimental Clinical and Health Psychology, University of Gent, Belgium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762000"/>
            <a:chOff x="0" y="0"/>
            <a:chExt cx="24384000" cy="10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16000"/>
            </a:xfrm>
            <a:custGeom>
              <a:avLst/>
              <a:gdLst/>
              <a:ahLst/>
              <a:cxnLst/>
              <a:rect l="l" t="t" r="r" b="b"/>
              <a:pathLst>
                <a:path w="24384000" h="1016000">
                  <a:moveTo>
                    <a:pt x="0" y="0"/>
                  </a:moveTo>
                  <a:lnTo>
                    <a:pt x="24384000" y="0"/>
                  </a:lnTo>
                  <a:lnTo>
                    <a:pt x="24384000" y="1016000"/>
                  </a:lnTo>
                  <a:lnTo>
                    <a:pt x="0" y="1016000"/>
                  </a:lnTo>
                  <a:close/>
                </a:path>
              </a:pathLst>
            </a:custGeom>
            <a:solidFill>
              <a:srgbClr val="4D6B5F"/>
            </a:solid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620250"/>
            <a:ext cx="18288000" cy="666750"/>
            <a:chOff x="0" y="0"/>
            <a:chExt cx="24384000" cy="889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889000"/>
            </a:xfrm>
            <a:custGeom>
              <a:avLst/>
              <a:gdLst/>
              <a:ahLst/>
              <a:cxnLst/>
              <a:rect l="l" t="t" r="r" b="b"/>
              <a:pathLst>
                <a:path w="24384000" h="889000">
                  <a:moveTo>
                    <a:pt x="0" y="0"/>
                  </a:moveTo>
                  <a:lnTo>
                    <a:pt x="24384000" y="0"/>
                  </a:lnTo>
                  <a:lnTo>
                    <a:pt x="24384000" y="889000"/>
                  </a:lnTo>
                  <a:lnTo>
                    <a:pt x="0" y="889000"/>
                  </a:lnTo>
                  <a:close/>
                </a:path>
              </a:pathLst>
            </a:custGeom>
            <a:solidFill>
              <a:srgbClr val="88BBA5"/>
            </a:solidFill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6" name="Freeform 6"/>
          <p:cNvSpPr/>
          <p:nvPr/>
        </p:nvSpPr>
        <p:spPr>
          <a:xfrm>
            <a:off x="16716375" y="6991032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0" y="0"/>
                </a:moveTo>
                <a:lnTo>
                  <a:pt x="666750" y="0"/>
                </a:lnTo>
                <a:lnTo>
                  <a:pt x="666750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7" name="Freeform 7"/>
          <p:cNvSpPr/>
          <p:nvPr/>
        </p:nvSpPr>
        <p:spPr>
          <a:xfrm>
            <a:off x="16668750" y="11430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0"/>
                </a:moveTo>
                <a:lnTo>
                  <a:pt x="762000" y="0"/>
                </a:lnTo>
                <a:lnTo>
                  <a:pt x="7620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grpSp>
        <p:nvGrpSpPr>
          <p:cNvPr id="10" name="Group 10"/>
          <p:cNvGrpSpPr/>
          <p:nvPr/>
        </p:nvGrpSpPr>
        <p:grpSpPr>
          <a:xfrm>
            <a:off x="8191500" y="7146582"/>
            <a:ext cx="2095500" cy="441376"/>
            <a:chOff x="0" y="0"/>
            <a:chExt cx="2794000" cy="58850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2794000" cy="588501"/>
              <a:chOff x="0" y="0"/>
              <a:chExt cx="2794000" cy="58850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794000" cy="588501"/>
              </a:xfrm>
              <a:custGeom>
                <a:avLst/>
                <a:gdLst/>
                <a:ahLst/>
                <a:cxnLst/>
                <a:rect l="l" t="t" r="r" b="b"/>
                <a:pathLst>
                  <a:path w="2794000" h="588501">
                    <a:moveTo>
                      <a:pt x="55880" y="0"/>
                    </a:moveTo>
                    <a:lnTo>
                      <a:pt x="2738120" y="0"/>
                    </a:lnTo>
                    <a:cubicBezTo>
                      <a:pt x="2768982" y="0"/>
                      <a:pt x="2794000" y="26348"/>
                      <a:pt x="2794000" y="58850"/>
                    </a:cubicBezTo>
                    <a:lnTo>
                      <a:pt x="2794000" y="529651"/>
                    </a:lnTo>
                    <a:cubicBezTo>
                      <a:pt x="2794000" y="562153"/>
                      <a:pt x="2768982" y="588501"/>
                      <a:pt x="2738120" y="588501"/>
                    </a:cubicBezTo>
                    <a:lnTo>
                      <a:pt x="55880" y="588501"/>
                    </a:lnTo>
                    <a:cubicBezTo>
                      <a:pt x="41060" y="588501"/>
                      <a:pt x="26846" y="582301"/>
                      <a:pt x="16367" y="571264"/>
                    </a:cubicBezTo>
                    <a:cubicBezTo>
                      <a:pt x="5887" y="560228"/>
                      <a:pt x="0" y="545259"/>
                      <a:pt x="0" y="529651"/>
                    </a:cubicBezTo>
                    <a:lnTo>
                      <a:pt x="0" y="58850"/>
                    </a:lnTo>
                    <a:cubicBezTo>
                      <a:pt x="0" y="26348"/>
                      <a:pt x="25018" y="0"/>
                      <a:pt x="55880" y="0"/>
                    </a:cubicBezTo>
                    <a:close/>
                  </a:path>
                </a:pathLst>
              </a:custGeom>
              <a:solidFill>
                <a:srgbClr val="4D6B5F"/>
              </a:solidFill>
            </p:spPr>
            <p:txBody>
              <a:bodyPr/>
              <a:lstStyle/>
              <a:p>
                <a:endParaRPr lang="en-BE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117475"/>
              <a:ext cx="2794000" cy="369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00"/>
                </a:lnSpc>
                <a:spcBef>
                  <a:spcPct val="0"/>
                </a:spcBef>
              </a:pPr>
              <a:r>
                <a:rPr lang="en-US" sz="2000" b="1" u="none" strike="noStrik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The Gap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62000" y="6786245"/>
            <a:ext cx="16764000" cy="38100"/>
            <a:chOff x="0" y="0"/>
            <a:chExt cx="22352000" cy="50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352000" cy="50800"/>
            </a:xfrm>
            <a:custGeom>
              <a:avLst/>
              <a:gdLst/>
              <a:ahLst/>
              <a:cxnLst/>
              <a:rect l="l" t="t" r="r" b="b"/>
              <a:pathLst>
                <a:path w="22352000" h="50800">
                  <a:moveTo>
                    <a:pt x="0" y="0"/>
                  </a:moveTo>
                  <a:lnTo>
                    <a:pt x="22352000" y="0"/>
                  </a:lnTo>
                  <a:lnTo>
                    <a:pt x="2235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88BBA5"/>
            </a:solid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410325" y="3876850"/>
            <a:ext cx="5457825" cy="1960037"/>
            <a:chOff x="0" y="0"/>
            <a:chExt cx="7277100" cy="2613383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7277100" cy="2286000"/>
              <a:chOff x="0" y="0"/>
              <a:chExt cx="7277100" cy="2286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277100" cy="2286000"/>
              </a:xfrm>
              <a:custGeom>
                <a:avLst/>
                <a:gdLst/>
                <a:ahLst/>
                <a:cxnLst/>
                <a:rect l="l" t="t" r="r" b="b"/>
                <a:pathLst>
                  <a:path w="7277100" h="2286000">
                    <a:moveTo>
                      <a:pt x="228600" y="0"/>
                    </a:moveTo>
                    <a:lnTo>
                      <a:pt x="7048500" y="0"/>
                    </a:lnTo>
                    <a:cubicBezTo>
                      <a:pt x="7174752" y="0"/>
                      <a:pt x="7277100" y="102348"/>
                      <a:pt x="7277100" y="228600"/>
                    </a:cubicBezTo>
                    <a:lnTo>
                      <a:pt x="7277100" y="2057400"/>
                    </a:lnTo>
                    <a:cubicBezTo>
                      <a:pt x="7277100" y="2183652"/>
                      <a:pt x="7174752" y="2286000"/>
                      <a:pt x="7048500" y="2286000"/>
                    </a:cubicBezTo>
                    <a:lnTo>
                      <a:pt x="228600" y="2286000"/>
                    </a:lnTo>
                    <a:cubicBezTo>
                      <a:pt x="102348" y="2286000"/>
                      <a:pt x="0" y="2183652"/>
                      <a:pt x="0" y="2057400"/>
                    </a:cubicBezTo>
                    <a:lnTo>
                      <a:pt x="0" y="228600"/>
                    </a:lnTo>
                    <a:cubicBezTo>
                      <a:pt x="0" y="102348"/>
                      <a:pt x="102348" y="0"/>
                      <a:pt x="228600" y="0"/>
                    </a:cubicBezTo>
                    <a:close/>
                  </a:path>
                </a:pathLst>
              </a:custGeom>
              <a:solidFill>
                <a:srgbClr val="F0EBE4"/>
              </a:solidFill>
              <a:ln w="9525" cap="sq">
                <a:solidFill>
                  <a:srgbClr val="88BBA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BE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95250" y="726251"/>
              <a:ext cx="7086600" cy="1887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77"/>
                </a:lnSpc>
                <a:spcBef>
                  <a:spcPct val="0"/>
                </a:spcBef>
              </a:pPr>
              <a:r>
                <a:rPr lang="en-US" sz="2055" u="none" strike="noStrike" dirty="0">
                  <a:solidFill>
                    <a:srgbClr val="32403B"/>
                  </a:solidFill>
                  <a:latin typeface="Open Sans"/>
                  <a:ea typeface="Open Sans"/>
                  <a:cs typeface="Open Sans"/>
                  <a:sym typeface="Open Sans"/>
                </a:rPr>
                <a:t>EA may emerge from </a:t>
              </a:r>
              <a:r>
                <a:rPr lang="en-US" sz="2055" b="1" u="none" strike="noStrike" dirty="0">
                  <a:solidFill>
                    <a:srgbClr val="32403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motivational processes</a:t>
              </a:r>
            </a:p>
            <a:p>
              <a:pPr marL="0" lvl="0" indent="0" algn="l">
                <a:lnSpc>
                  <a:spcPts val="2877"/>
                </a:lnSpc>
                <a:spcBef>
                  <a:spcPct val="0"/>
                </a:spcBef>
              </a:pPr>
              <a:endParaRPr lang="en-US" sz="2055" b="1" u="none" strike="noStrike" dirty="0">
                <a:solidFill>
                  <a:srgbClr val="32403B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endParaRPr lang="en-US" sz="2055" b="1" u="none" strike="noStrike" dirty="0">
                <a:solidFill>
                  <a:srgbClr val="32403B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62000" y="3048000"/>
            <a:ext cx="16764000" cy="2556021"/>
            <a:chOff x="0" y="0"/>
            <a:chExt cx="22352000" cy="3408028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1105133"/>
              <a:ext cx="7277100" cy="2302895"/>
              <a:chOff x="0" y="0"/>
              <a:chExt cx="7277100" cy="230289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7277100" cy="2302895"/>
              </a:xfrm>
              <a:custGeom>
                <a:avLst/>
                <a:gdLst/>
                <a:ahLst/>
                <a:cxnLst/>
                <a:rect l="l" t="t" r="r" b="b"/>
                <a:pathLst>
                  <a:path w="7277100" h="2302895">
                    <a:moveTo>
                      <a:pt x="228600" y="0"/>
                    </a:moveTo>
                    <a:lnTo>
                      <a:pt x="7048500" y="0"/>
                    </a:lnTo>
                    <a:cubicBezTo>
                      <a:pt x="7174752" y="0"/>
                      <a:pt x="7277100" y="103104"/>
                      <a:pt x="7277100" y="230289"/>
                    </a:cubicBezTo>
                    <a:lnTo>
                      <a:pt x="7277100" y="2072605"/>
                    </a:lnTo>
                    <a:cubicBezTo>
                      <a:pt x="7277100" y="2199791"/>
                      <a:pt x="7174752" y="2302895"/>
                      <a:pt x="7048500" y="2302895"/>
                    </a:cubicBezTo>
                    <a:lnTo>
                      <a:pt x="228600" y="2302895"/>
                    </a:lnTo>
                    <a:cubicBezTo>
                      <a:pt x="102348" y="2302895"/>
                      <a:pt x="0" y="2199791"/>
                      <a:pt x="0" y="2072605"/>
                    </a:cubicBezTo>
                    <a:lnTo>
                      <a:pt x="0" y="230289"/>
                    </a:lnTo>
                    <a:cubicBezTo>
                      <a:pt x="0" y="103104"/>
                      <a:pt x="102348" y="0"/>
                      <a:pt x="228600" y="0"/>
                    </a:cubicBezTo>
                    <a:close/>
                  </a:path>
                </a:pathLst>
              </a:custGeom>
              <a:solidFill>
                <a:srgbClr val="F0EBE4"/>
              </a:solidFill>
              <a:ln w="9525" cap="sq">
                <a:solidFill>
                  <a:srgbClr val="88BBA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BE"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127000" y="1811866"/>
              <a:ext cx="6896100" cy="910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 u="none" strike="noStrike">
                  <a:solidFill>
                    <a:srgbClr val="32403B"/>
                  </a:solidFill>
                  <a:latin typeface="Open Sans"/>
                  <a:ea typeface="Open Sans"/>
                  <a:cs typeface="Open Sans"/>
                  <a:sym typeface="Open Sans"/>
                </a:rPr>
                <a:t>EA </a:t>
              </a:r>
              <a:r>
                <a:rPr lang="en-US" sz="1999" b="1" u="none" strike="noStrike">
                  <a:solidFill>
                    <a:srgbClr val="32403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varies</a:t>
              </a:r>
              <a:r>
                <a:rPr lang="en-US" sz="1999" u="none" strike="noStrike">
                  <a:solidFill>
                    <a:srgbClr val="32403B"/>
                  </a:solidFill>
                  <a:latin typeface="Open Sans"/>
                  <a:ea typeface="Open Sans"/>
                  <a:cs typeface="Open Sans"/>
                  <a:sym typeface="Open Sans"/>
                </a:rPr>
                <a:t> across individuals, relationships &amp; contexts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10033000" y="317500"/>
              <a:ext cx="2286000" cy="558800"/>
              <a:chOff x="0" y="0"/>
              <a:chExt cx="2286000" cy="558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286000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2286000" h="558800">
                    <a:moveTo>
                      <a:pt x="55880" y="0"/>
                    </a:moveTo>
                    <a:lnTo>
                      <a:pt x="2230120" y="0"/>
                    </a:lnTo>
                    <a:cubicBezTo>
                      <a:pt x="2260982" y="0"/>
                      <a:pt x="2286000" y="25018"/>
                      <a:pt x="2286000" y="55880"/>
                    </a:cubicBezTo>
                    <a:lnTo>
                      <a:pt x="2286000" y="502920"/>
                    </a:lnTo>
                    <a:cubicBezTo>
                      <a:pt x="2286000" y="533782"/>
                      <a:pt x="2260982" y="558800"/>
                      <a:pt x="2230120" y="558800"/>
                    </a:cubicBezTo>
                    <a:lnTo>
                      <a:pt x="55880" y="558800"/>
                    </a:lnTo>
                    <a:cubicBezTo>
                      <a:pt x="41060" y="558800"/>
                      <a:pt x="26846" y="552913"/>
                      <a:pt x="16367" y="542433"/>
                    </a:cubicBezTo>
                    <a:cubicBezTo>
                      <a:pt x="5887" y="531954"/>
                      <a:pt x="0" y="517740"/>
                      <a:pt x="0" y="502920"/>
                    </a:cubicBezTo>
                    <a:lnTo>
                      <a:pt x="0" y="55880"/>
                    </a:lnTo>
                    <a:cubicBezTo>
                      <a:pt x="0" y="25018"/>
                      <a:pt x="25018" y="0"/>
                      <a:pt x="55880" y="0"/>
                    </a:cubicBezTo>
                    <a:close/>
                  </a:path>
                </a:pathLst>
              </a:custGeom>
              <a:solidFill>
                <a:srgbClr val="4D6B5F"/>
              </a:solidFill>
            </p:spPr>
            <p:txBody>
              <a:bodyPr/>
              <a:lstStyle/>
              <a:p>
                <a:endParaRPr lang="en-BE"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22352000" cy="50800"/>
              <a:chOff x="0" y="0"/>
              <a:chExt cx="22352000" cy="50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23520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22352000" h="50800">
                    <a:moveTo>
                      <a:pt x="0" y="0"/>
                    </a:moveTo>
                    <a:lnTo>
                      <a:pt x="22352000" y="0"/>
                    </a:lnTo>
                    <a:lnTo>
                      <a:pt x="22352000" y="50800"/>
                    </a:lnTo>
                    <a:lnTo>
                      <a:pt x="0" y="50800"/>
                    </a:lnTo>
                    <a:close/>
                  </a:path>
                </a:pathLst>
              </a:custGeom>
              <a:solidFill>
                <a:srgbClr val="88BBA5"/>
              </a:solidFill>
            </p:spPr>
            <p:txBody>
              <a:bodyPr/>
              <a:lstStyle/>
              <a:p>
                <a:endParaRPr lang="en-BE"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10026650" y="426508"/>
              <a:ext cx="2286000" cy="369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00"/>
                </a:lnSpc>
                <a:spcBef>
                  <a:spcPct val="0"/>
                </a:spcBef>
              </a:pPr>
              <a:r>
                <a:rPr lang="en-US" sz="2000" b="1" u="none" strike="noStrike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However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62000" y="1047750"/>
            <a:ext cx="16764000" cy="952500"/>
            <a:chOff x="0" y="0"/>
            <a:chExt cx="22352000" cy="127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2352000" cy="1270000"/>
            </a:xfrm>
            <a:custGeom>
              <a:avLst/>
              <a:gdLst/>
              <a:ahLst/>
              <a:cxnLst/>
              <a:rect l="l" t="t" r="r" b="b"/>
              <a:pathLst>
                <a:path w="22352000" h="1270000">
                  <a:moveTo>
                    <a:pt x="127000" y="0"/>
                  </a:moveTo>
                  <a:lnTo>
                    <a:pt x="22225000" y="0"/>
                  </a:lnTo>
                  <a:cubicBezTo>
                    <a:pt x="22295140" y="0"/>
                    <a:pt x="22352000" y="56860"/>
                    <a:pt x="22352000" y="127000"/>
                  </a:cubicBezTo>
                  <a:lnTo>
                    <a:pt x="22352000" y="1143000"/>
                  </a:lnTo>
                  <a:cubicBezTo>
                    <a:pt x="22352000" y="1213140"/>
                    <a:pt x="22295140" y="1270000"/>
                    <a:pt x="22225000" y="1270000"/>
                  </a:cubicBezTo>
                  <a:lnTo>
                    <a:pt x="127000" y="1270000"/>
                  </a:lnTo>
                  <a:cubicBezTo>
                    <a:pt x="56860" y="1270000"/>
                    <a:pt x="0" y="1213140"/>
                    <a:pt x="0" y="11430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4D6B5F"/>
              </a:solidFill>
              <a:prstDash val="solid"/>
              <a:miter/>
            </a:ln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31" name="Freeform 31"/>
          <p:cNvSpPr/>
          <p:nvPr/>
        </p:nvSpPr>
        <p:spPr>
          <a:xfrm>
            <a:off x="773272" y="2251394"/>
            <a:ext cx="510856" cy="510856"/>
          </a:xfrm>
          <a:custGeom>
            <a:avLst/>
            <a:gdLst/>
            <a:ahLst/>
            <a:cxnLst/>
            <a:rect l="l" t="t" r="r" b="b"/>
            <a:pathLst>
              <a:path w="510856" h="510856">
                <a:moveTo>
                  <a:pt x="0" y="0"/>
                </a:moveTo>
                <a:lnTo>
                  <a:pt x="510856" y="0"/>
                </a:lnTo>
                <a:lnTo>
                  <a:pt x="510856" y="510856"/>
                </a:lnTo>
                <a:lnTo>
                  <a:pt x="0" y="5108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2" name="Freeform 32"/>
          <p:cNvSpPr/>
          <p:nvPr/>
        </p:nvSpPr>
        <p:spPr>
          <a:xfrm>
            <a:off x="11124023" y="3524250"/>
            <a:ext cx="939389" cy="907364"/>
          </a:xfrm>
          <a:custGeom>
            <a:avLst/>
            <a:gdLst/>
            <a:ahLst/>
            <a:cxnLst/>
            <a:rect l="l" t="t" r="r" b="b"/>
            <a:pathLst>
              <a:path w="939389" h="907364">
                <a:moveTo>
                  <a:pt x="0" y="0"/>
                </a:moveTo>
                <a:lnTo>
                  <a:pt x="939389" y="0"/>
                </a:lnTo>
                <a:lnTo>
                  <a:pt x="939389" y="907364"/>
                </a:lnTo>
                <a:lnTo>
                  <a:pt x="0" y="9073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grpSp>
        <p:nvGrpSpPr>
          <p:cNvPr id="33" name="Group 33"/>
          <p:cNvGrpSpPr/>
          <p:nvPr/>
        </p:nvGrpSpPr>
        <p:grpSpPr>
          <a:xfrm>
            <a:off x="12258675" y="3286760"/>
            <a:ext cx="6457666" cy="1085215"/>
            <a:chOff x="0" y="0"/>
            <a:chExt cx="8610222" cy="1446953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7277100" cy="1446953"/>
              <a:chOff x="0" y="0"/>
              <a:chExt cx="7277100" cy="1446953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7277100" cy="1446953"/>
              </a:xfrm>
              <a:custGeom>
                <a:avLst/>
                <a:gdLst/>
                <a:ahLst/>
                <a:cxnLst/>
                <a:rect l="l" t="t" r="r" b="b"/>
                <a:pathLst>
                  <a:path w="7277100" h="1446953">
                    <a:moveTo>
                      <a:pt x="228600" y="0"/>
                    </a:moveTo>
                    <a:lnTo>
                      <a:pt x="7048500" y="0"/>
                    </a:lnTo>
                    <a:cubicBezTo>
                      <a:pt x="7174752" y="0"/>
                      <a:pt x="7277100" y="64782"/>
                      <a:pt x="7277100" y="144695"/>
                    </a:cubicBezTo>
                    <a:lnTo>
                      <a:pt x="7277100" y="1302258"/>
                    </a:lnTo>
                    <a:cubicBezTo>
                      <a:pt x="7277100" y="1382171"/>
                      <a:pt x="7174752" y="1446953"/>
                      <a:pt x="7048500" y="1446953"/>
                    </a:cubicBezTo>
                    <a:lnTo>
                      <a:pt x="228600" y="1446953"/>
                    </a:lnTo>
                    <a:cubicBezTo>
                      <a:pt x="102348" y="1446953"/>
                      <a:pt x="0" y="1382171"/>
                      <a:pt x="0" y="1302258"/>
                    </a:cubicBezTo>
                    <a:lnTo>
                      <a:pt x="0" y="144695"/>
                    </a:lnTo>
                    <a:cubicBezTo>
                      <a:pt x="0" y="64782"/>
                      <a:pt x="102348" y="0"/>
                      <a:pt x="228600" y="0"/>
                    </a:cubicBezTo>
                    <a:close/>
                  </a:path>
                </a:pathLst>
              </a:custGeom>
              <a:solidFill>
                <a:srgbClr val="F0EBE4"/>
              </a:solidFill>
              <a:ln w="9525" cap="sq">
                <a:solidFill>
                  <a:srgbClr val="88BBA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BE"/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825878" y="210587"/>
              <a:ext cx="634244" cy="470133"/>
            </a:xfrm>
            <a:custGeom>
              <a:avLst/>
              <a:gdLst/>
              <a:ahLst/>
              <a:cxnLst/>
              <a:rect l="l" t="t" r="r" b="b"/>
              <a:pathLst>
                <a:path w="634244" h="470133">
                  <a:moveTo>
                    <a:pt x="0" y="0"/>
                  </a:moveTo>
                  <a:lnTo>
                    <a:pt x="634244" y="0"/>
                  </a:lnTo>
                  <a:lnTo>
                    <a:pt x="634244" y="470133"/>
                  </a:lnTo>
                  <a:lnTo>
                    <a:pt x="0" y="470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B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714122" y="172487"/>
              <a:ext cx="6896100" cy="910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u="none" strike="noStrike">
                  <a:solidFill>
                    <a:srgbClr val="32403B"/>
                  </a:solidFill>
                  <a:latin typeface="Open Sans"/>
                  <a:ea typeface="Open Sans"/>
                  <a:cs typeface="Open Sans"/>
                  <a:sym typeface="Open Sans"/>
                </a:rPr>
                <a:t>when individuals are motivated to understand their partner 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34193" y="240453"/>
              <a:ext cx="667274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u="none" strike="noStrike">
                  <a:solidFill>
                    <a:srgbClr val="32403B"/>
                  </a:solidFill>
                  <a:latin typeface="Open Sans"/>
                  <a:ea typeface="Open Sans"/>
                  <a:cs typeface="Open Sans"/>
                  <a:sym typeface="Open Sans"/>
                </a:rPr>
                <a:t>EA  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2258675" y="4856868"/>
            <a:ext cx="5457825" cy="1272152"/>
            <a:chOff x="0" y="0"/>
            <a:chExt cx="7277100" cy="169620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277100" cy="1696202"/>
            </a:xfrm>
            <a:custGeom>
              <a:avLst/>
              <a:gdLst/>
              <a:ahLst/>
              <a:cxnLst/>
              <a:rect l="l" t="t" r="r" b="b"/>
              <a:pathLst>
                <a:path w="7277100" h="1696202">
                  <a:moveTo>
                    <a:pt x="228600" y="0"/>
                  </a:moveTo>
                  <a:lnTo>
                    <a:pt x="7048500" y="0"/>
                  </a:lnTo>
                  <a:cubicBezTo>
                    <a:pt x="7174752" y="0"/>
                    <a:pt x="7277100" y="75942"/>
                    <a:pt x="7277100" y="169620"/>
                  </a:cubicBezTo>
                  <a:lnTo>
                    <a:pt x="7277100" y="1526582"/>
                  </a:lnTo>
                  <a:cubicBezTo>
                    <a:pt x="7277100" y="1620261"/>
                    <a:pt x="7174752" y="1696202"/>
                    <a:pt x="7048500" y="1696202"/>
                  </a:cubicBezTo>
                  <a:lnTo>
                    <a:pt x="228600" y="1696202"/>
                  </a:lnTo>
                  <a:cubicBezTo>
                    <a:pt x="102348" y="1696202"/>
                    <a:pt x="0" y="1620261"/>
                    <a:pt x="0" y="1526582"/>
                  </a:cubicBezTo>
                  <a:lnTo>
                    <a:pt x="0" y="169620"/>
                  </a:lnTo>
                  <a:cubicBezTo>
                    <a:pt x="0" y="75942"/>
                    <a:pt x="102348" y="0"/>
                    <a:pt x="228600" y="0"/>
                  </a:cubicBezTo>
                  <a:close/>
                </a:path>
              </a:pathLst>
            </a:custGeom>
            <a:solidFill>
              <a:srgbClr val="F0EBE4"/>
            </a:solidFill>
            <a:ln w="9525" cap="sq">
              <a:solidFill>
                <a:srgbClr val="88BBA5"/>
              </a:solidFill>
              <a:prstDash val="solid"/>
              <a:miter/>
            </a:ln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2434319" y="5214620"/>
            <a:ext cx="500456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99"/>
              </a:lnSpc>
              <a:spcBef>
                <a:spcPct val="0"/>
              </a:spcBef>
            </a:pPr>
            <a:r>
              <a:rPr lang="en-US" sz="1999" u="none" strike="noStrike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EA  </a:t>
            </a:r>
          </a:p>
        </p:txBody>
      </p:sp>
      <p:sp>
        <p:nvSpPr>
          <p:cNvPr id="42" name="Freeform 42"/>
          <p:cNvSpPr/>
          <p:nvPr/>
        </p:nvSpPr>
        <p:spPr>
          <a:xfrm>
            <a:off x="12860263" y="5248864"/>
            <a:ext cx="419967" cy="337548"/>
          </a:xfrm>
          <a:custGeom>
            <a:avLst/>
            <a:gdLst/>
            <a:ahLst/>
            <a:cxnLst/>
            <a:rect l="l" t="t" r="r" b="b"/>
            <a:pathLst>
              <a:path w="419967" h="337548">
                <a:moveTo>
                  <a:pt x="0" y="0"/>
                </a:moveTo>
                <a:lnTo>
                  <a:pt x="419966" y="0"/>
                </a:lnTo>
                <a:lnTo>
                  <a:pt x="419966" y="337548"/>
                </a:lnTo>
                <a:lnTo>
                  <a:pt x="0" y="3375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3" name="TextBox 43"/>
          <p:cNvSpPr txBox="1"/>
          <p:nvPr/>
        </p:nvSpPr>
        <p:spPr>
          <a:xfrm>
            <a:off x="13544266" y="4987433"/>
            <a:ext cx="4172234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99"/>
              </a:lnSpc>
              <a:spcBef>
                <a:spcPct val="0"/>
              </a:spcBef>
            </a:pPr>
            <a:r>
              <a:rPr lang="en-US" sz="1999" u="none" strike="noStrike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when individuals are NOT motivated to understand their partner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62000" y="114300"/>
            <a:ext cx="47625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Empathic Accuracy (EA)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62000" y="9705975"/>
            <a:ext cx="16764000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59"/>
              </a:lnSpc>
              <a:spcBef>
                <a:spcPct val="0"/>
              </a:spcBef>
            </a:pPr>
            <a:r>
              <a:rPr lang="en-US" sz="1299" u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Gordon &amp; Chen (2016) ; Verhofstadt et al. (2016) ; Verhofstadt et al. (2008) ; Sened et al. (2017) ; Hinnekens et al. (2018) ; Ge et al. (2026) ; Zaki (2014) ; Ickes &amp; Cheng (2011) ; Smith et al. (2011) ; Ickes (2011)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A65B6ED-7374-AD05-434C-05D0E1AE4DDA}"/>
              </a:ext>
            </a:extLst>
          </p:cNvPr>
          <p:cNvGrpSpPr/>
          <p:nvPr/>
        </p:nvGrpSpPr>
        <p:grpSpPr>
          <a:xfrm>
            <a:off x="762000" y="7824470"/>
            <a:ext cx="16764000" cy="1238250"/>
            <a:chOff x="762000" y="7824470"/>
            <a:chExt cx="16764000" cy="1238250"/>
          </a:xfrm>
        </p:grpSpPr>
        <p:grpSp>
          <p:nvGrpSpPr>
            <p:cNvPr id="8" name="Group 8"/>
            <p:cNvGrpSpPr/>
            <p:nvPr/>
          </p:nvGrpSpPr>
          <p:grpSpPr>
            <a:xfrm>
              <a:off x="762000" y="7824470"/>
              <a:ext cx="16764000" cy="1238250"/>
              <a:chOff x="0" y="0"/>
              <a:chExt cx="22352000" cy="1651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2352000" cy="1651000"/>
              </a:xfrm>
              <a:custGeom>
                <a:avLst/>
                <a:gdLst/>
                <a:ahLst/>
                <a:cxnLst/>
                <a:rect l="l" t="t" r="r" b="b"/>
                <a:pathLst>
                  <a:path w="22352000" h="1651000">
                    <a:moveTo>
                      <a:pt x="165100" y="0"/>
                    </a:moveTo>
                    <a:lnTo>
                      <a:pt x="22186900" y="0"/>
                    </a:lnTo>
                    <a:cubicBezTo>
                      <a:pt x="22278082" y="0"/>
                      <a:pt x="22352000" y="73918"/>
                      <a:pt x="22352000" y="165100"/>
                    </a:cubicBezTo>
                    <a:lnTo>
                      <a:pt x="22352000" y="1485900"/>
                    </a:lnTo>
                    <a:cubicBezTo>
                      <a:pt x="22352000" y="1577082"/>
                      <a:pt x="22278082" y="1651000"/>
                      <a:pt x="22186900" y="1651000"/>
                    </a:cubicBezTo>
                    <a:lnTo>
                      <a:pt x="165100" y="1651000"/>
                    </a:lnTo>
                    <a:cubicBezTo>
                      <a:pt x="73918" y="1651000"/>
                      <a:pt x="0" y="1577082"/>
                      <a:pt x="0" y="1485900"/>
                    </a:cubicBezTo>
                    <a:lnTo>
                      <a:pt x="0" y="165100"/>
                    </a:lnTo>
                    <a:cubicBezTo>
                      <a:pt x="0" y="73918"/>
                      <a:pt x="73918" y="0"/>
                      <a:pt x="165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4D6B5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BE"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1047750" y="7867332"/>
              <a:ext cx="16383000" cy="1095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1999" u="none" strike="noStrike" dirty="0">
                  <a:solidFill>
                    <a:srgbClr val="32403B"/>
                  </a:solidFill>
                  <a:latin typeface="Open Sans"/>
                  <a:ea typeface="Open Sans"/>
                  <a:cs typeface="Open Sans"/>
                  <a:sym typeface="Open Sans"/>
                </a:rPr>
                <a:t>- </a:t>
              </a:r>
              <a:r>
                <a:rPr lang="en-US" sz="1999" b="1" u="none" strike="noStrike" dirty="0">
                  <a:solidFill>
                    <a:srgbClr val="32403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Motivation</a:t>
              </a:r>
              <a:r>
                <a:rPr lang="en-US" sz="1999" u="none" strike="noStrike" dirty="0">
                  <a:solidFill>
                    <a:srgbClr val="32403B"/>
                  </a:solidFill>
                  <a:latin typeface="Open Sans"/>
                  <a:ea typeface="Open Sans"/>
                  <a:cs typeface="Open Sans"/>
                  <a:sym typeface="Open Sans"/>
                </a:rPr>
                <a:t> (= the drive to understand another’s internal state) remains inconsistently conceptualized</a:t>
              </a:r>
            </a:p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1999" u="none" strike="noStrike" dirty="0">
                  <a:solidFill>
                    <a:srgbClr val="32403B"/>
                  </a:solidFill>
                  <a:latin typeface="Open Sans"/>
                  <a:ea typeface="Open Sans"/>
                  <a:cs typeface="Open Sans"/>
                  <a:sym typeface="Open Sans"/>
                </a:rPr>
                <a:t>- Little attention has been given to identifying which </a:t>
              </a:r>
              <a:r>
                <a:rPr lang="en-US" sz="1999" b="1" u="none" strike="noStrike" dirty="0">
                  <a:solidFill>
                    <a:srgbClr val="32403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motives </a:t>
              </a:r>
              <a:r>
                <a:rPr lang="en-US" sz="1999" u="none" strike="noStrike" dirty="0">
                  <a:solidFill>
                    <a:srgbClr val="32403B"/>
                  </a:solidFill>
                  <a:latin typeface="Open Sans"/>
                  <a:ea typeface="Open Sans"/>
                  <a:cs typeface="Open Sans"/>
                  <a:sym typeface="Open Sans"/>
                </a:rPr>
                <a:t>(=reasons) lead individuals to engage in or avoid empathically accurate understanding</a:t>
              </a:r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428750" y="2295525"/>
            <a:ext cx="1590675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199" b="1" u="none" strike="noStrike">
                <a:solidFill>
                  <a:srgbClr val="32403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Plays a central role in promoting relationship functioning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52500" y="1132205"/>
            <a:ext cx="16383000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“Th</a:t>
            </a:r>
            <a:r>
              <a:rPr lang="en-US" sz="2199" u="none" strike="noStrike" dirty="0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e extent to which individuals can accurately infer another person’s unspoken thoughts and feelings as they spontaneously occur during the course of natural interactions” (Ickes, 1993, p. 588)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/>
      <p:bldP spid="42" grpId="0" animBg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7430" y="591573"/>
            <a:ext cx="7072807" cy="5141327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9946281" y="575913"/>
            <a:ext cx="8341719" cy="7625327"/>
          </a:xfrm>
          <a:custGeom>
            <a:avLst/>
            <a:gdLst/>
            <a:ahLst/>
            <a:cxnLst/>
            <a:rect l="l" t="t" r="r" b="b"/>
            <a:pathLst>
              <a:path w="8341719" h="7625327">
                <a:moveTo>
                  <a:pt x="0" y="0"/>
                </a:moveTo>
                <a:lnTo>
                  <a:pt x="8341719" y="0"/>
                </a:lnTo>
                <a:lnTo>
                  <a:pt x="8341719" y="7625328"/>
                </a:lnTo>
                <a:lnTo>
                  <a:pt x="0" y="7625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grpSp>
        <p:nvGrpSpPr>
          <p:cNvPr id="6" name="Group 6"/>
          <p:cNvGrpSpPr/>
          <p:nvPr/>
        </p:nvGrpSpPr>
        <p:grpSpPr>
          <a:xfrm>
            <a:off x="122339" y="388880"/>
            <a:ext cx="2523385" cy="519181"/>
            <a:chOff x="0" y="0"/>
            <a:chExt cx="3364514" cy="69224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3364514" cy="692242"/>
              <a:chOff x="0" y="0"/>
              <a:chExt cx="2178562" cy="44823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178562" cy="448235"/>
              </a:xfrm>
              <a:custGeom>
                <a:avLst/>
                <a:gdLst/>
                <a:ahLst/>
                <a:cxnLst/>
                <a:rect l="l" t="t" r="r" b="b"/>
                <a:pathLst>
                  <a:path w="2178562" h="448235">
                    <a:moveTo>
                      <a:pt x="43571" y="0"/>
                    </a:moveTo>
                    <a:lnTo>
                      <a:pt x="2134990" y="0"/>
                    </a:lnTo>
                    <a:cubicBezTo>
                      <a:pt x="2159054" y="0"/>
                      <a:pt x="2178562" y="20068"/>
                      <a:pt x="2178562" y="44823"/>
                    </a:cubicBezTo>
                    <a:lnTo>
                      <a:pt x="2178562" y="403411"/>
                    </a:lnTo>
                    <a:cubicBezTo>
                      <a:pt x="2178562" y="428166"/>
                      <a:pt x="2159054" y="448234"/>
                      <a:pt x="2134990" y="448235"/>
                    </a:cubicBezTo>
                    <a:lnTo>
                      <a:pt x="43571" y="448235"/>
                    </a:lnTo>
                    <a:cubicBezTo>
                      <a:pt x="32015" y="448235"/>
                      <a:pt x="20933" y="443512"/>
                      <a:pt x="12762" y="435106"/>
                    </a:cubicBezTo>
                    <a:cubicBezTo>
                      <a:pt x="4591" y="426700"/>
                      <a:pt x="0" y="415299"/>
                      <a:pt x="0" y="403411"/>
                    </a:cubicBezTo>
                    <a:lnTo>
                      <a:pt x="0" y="44823"/>
                    </a:lnTo>
                    <a:cubicBezTo>
                      <a:pt x="0" y="20068"/>
                      <a:pt x="19508" y="0"/>
                      <a:pt x="43571" y="0"/>
                    </a:cubicBezTo>
                    <a:close/>
                  </a:path>
                </a:pathLst>
              </a:custGeom>
              <a:solidFill>
                <a:srgbClr val="4D6B5F"/>
              </a:solidFill>
            </p:spPr>
            <p:txBody>
              <a:bodyPr/>
              <a:lstStyle/>
              <a:p>
                <a:endParaRPr lang="en-BE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0" y="165870"/>
              <a:ext cx="3364514" cy="369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Sample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18240" y="355225"/>
            <a:ext cx="3241152" cy="441376"/>
            <a:chOff x="0" y="0"/>
            <a:chExt cx="4321536" cy="58850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4321536" cy="588501"/>
              <a:chOff x="0" y="0"/>
              <a:chExt cx="4321536" cy="58850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321536" cy="588501"/>
              </a:xfrm>
              <a:custGeom>
                <a:avLst/>
                <a:gdLst/>
                <a:ahLst/>
                <a:cxnLst/>
                <a:rect l="l" t="t" r="r" b="b"/>
                <a:pathLst>
                  <a:path w="4321536" h="588501">
                    <a:moveTo>
                      <a:pt x="86431" y="0"/>
                    </a:moveTo>
                    <a:lnTo>
                      <a:pt x="4235105" y="0"/>
                    </a:lnTo>
                    <a:cubicBezTo>
                      <a:pt x="4282840" y="0"/>
                      <a:pt x="4321536" y="26348"/>
                      <a:pt x="4321536" y="58850"/>
                    </a:cubicBezTo>
                    <a:lnTo>
                      <a:pt x="4321536" y="529651"/>
                    </a:lnTo>
                    <a:cubicBezTo>
                      <a:pt x="4321536" y="562153"/>
                      <a:pt x="4282840" y="588501"/>
                      <a:pt x="4235105" y="588501"/>
                    </a:cubicBezTo>
                    <a:lnTo>
                      <a:pt x="86431" y="588501"/>
                    </a:lnTo>
                    <a:cubicBezTo>
                      <a:pt x="63508" y="588501"/>
                      <a:pt x="41524" y="582301"/>
                      <a:pt x="25315" y="571264"/>
                    </a:cubicBezTo>
                    <a:cubicBezTo>
                      <a:pt x="9106" y="560228"/>
                      <a:pt x="0" y="545259"/>
                      <a:pt x="0" y="529651"/>
                    </a:cubicBezTo>
                    <a:lnTo>
                      <a:pt x="0" y="58850"/>
                    </a:lnTo>
                    <a:cubicBezTo>
                      <a:pt x="0" y="26348"/>
                      <a:pt x="38696" y="0"/>
                      <a:pt x="86431" y="0"/>
                    </a:cubicBezTo>
                    <a:close/>
                  </a:path>
                </a:pathLst>
              </a:custGeom>
              <a:solidFill>
                <a:srgbClr val="4D6B5F"/>
              </a:solidFill>
            </p:spPr>
            <p:txBody>
              <a:bodyPr/>
              <a:lstStyle/>
              <a:p>
                <a:endParaRPr lang="en-BE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117475"/>
              <a:ext cx="4321536" cy="369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Conceptual structures</a:t>
              </a:r>
            </a:p>
          </p:txBody>
        </p:sp>
      </p:grpSp>
      <p:sp>
        <p:nvSpPr>
          <p:cNvPr id="14" name="Freeform 14"/>
          <p:cNvSpPr/>
          <p:nvPr/>
        </p:nvSpPr>
        <p:spPr>
          <a:xfrm rot="5400000">
            <a:off x="4843253" y="4874184"/>
            <a:ext cx="8601494" cy="749047"/>
          </a:xfrm>
          <a:custGeom>
            <a:avLst/>
            <a:gdLst/>
            <a:ahLst/>
            <a:cxnLst/>
            <a:rect l="l" t="t" r="r" b="b"/>
            <a:pathLst>
              <a:path w="8601494" h="749047">
                <a:moveTo>
                  <a:pt x="0" y="0"/>
                </a:moveTo>
                <a:lnTo>
                  <a:pt x="8601494" y="0"/>
                </a:lnTo>
                <a:lnTo>
                  <a:pt x="8601494" y="749047"/>
                </a:lnTo>
                <a:lnTo>
                  <a:pt x="0" y="7490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5" name="TextBox 15"/>
          <p:cNvSpPr txBox="1"/>
          <p:nvPr/>
        </p:nvSpPr>
        <p:spPr>
          <a:xfrm>
            <a:off x="122339" y="8054561"/>
            <a:ext cx="8827319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  <a:spcBef>
                <a:spcPct val="0"/>
              </a:spcBef>
            </a:pPr>
            <a:r>
              <a:rPr lang="en-US" sz="1699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⟶ Motivation is more often addressed indirectly than explicitly operationalized in relation to EA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757239" y="8601932"/>
            <a:ext cx="8265928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⟶ 13 records explicitly relied on the Empathic Accuracy Model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24D655-264E-EFD1-2C03-D178D6B94396}"/>
              </a:ext>
            </a:extLst>
          </p:cNvPr>
          <p:cNvGrpSpPr/>
          <p:nvPr/>
        </p:nvGrpSpPr>
        <p:grpSpPr>
          <a:xfrm>
            <a:off x="122339" y="3097662"/>
            <a:ext cx="9634900" cy="6597691"/>
            <a:chOff x="122339" y="3097662"/>
            <a:chExt cx="9634900" cy="6597691"/>
          </a:xfrm>
        </p:grpSpPr>
        <p:sp>
          <p:nvSpPr>
            <p:cNvPr id="5" name="AutoShape 5"/>
            <p:cNvSpPr/>
            <p:nvPr/>
          </p:nvSpPr>
          <p:spPr>
            <a:xfrm>
              <a:off x="4142254" y="3715170"/>
              <a:ext cx="832715" cy="785527"/>
            </a:xfrm>
            <a:prstGeom prst="line">
              <a:avLst/>
            </a:prstGeom>
            <a:ln w="38100" cap="flat">
              <a:solidFill>
                <a:srgbClr val="4D6B5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2339" y="9119408"/>
              <a:ext cx="9634900" cy="575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79"/>
                </a:lnSpc>
                <a:spcBef>
                  <a:spcPct val="0"/>
                </a:spcBef>
              </a:pPr>
              <a:r>
                <a:rPr lang="en-US" sz="1699">
                  <a:solidFill>
                    <a:srgbClr val="32403B"/>
                  </a:solidFill>
                  <a:latin typeface="Open Sans"/>
                  <a:ea typeface="Open Sans"/>
                  <a:cs typeface="Open Sans"/>
                  <a:sym typeface="Open Sans"/>
                </a:rPr>
                <a:t>⟶ Explicit discussions of motivation in relation to EA within romantic relationships are predominantly grounded in theoretical work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77C4499-0F5B-27C8-8626-DEEA762A8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38941" y="3097662"/>
              <a:ext cx="5172872" cy="47124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25250" y="1282798"/>
            <a:ext cx="2857500" cy="346126"/>
            <a:chOff x="0" y="0"/>
            <a:chExt cx="3810000" cy="46150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810000" cy="461501"/>
              <a:chOff x="0" y="0"/>
              <a:chExt cx="3810000" cy="46150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810000" cy="461501"/>
              </a:xfrm>
              <a:custGeom>
                <a:avLst/>
                <a:gdLst/>
                <a:ahLst/>
                <a:cxnLst/>
                <a:rect l="l" t="t" r="r" b="b"/>
                <a:pathLst>
                  <a:path w="3810000" h="461501">
                    <a:moveTo>
                      <a:pt x="76200" y="0"/>
                    </a:moveTo>
                    <a:lnTo>
                      <a:pt x="3733800" y="0"/>
                    </a:lnTo>
                    <a:cubicBezTo>
                      <a:pt x="3775884" y="0"/>
                      <a:pt x="3810000" y="20662"/>
                      <a:pt x="3810000" y="46150"/>
                    </a:cubicBezTo>
                    <a:lnTo>
                      <a:pt x="3810000" y="415351"/>
                    </a:lnTo>
                    <a:cubicBezTo>
                      <a:pt x="3810000" y="440839"/>
                      <a:pt x="3775884" y="461501"/>
                      <a:pt x="3733800" y="461501"/>
                    </a:cubicBezTo>
                    <a:lnTo>
                      <a:pt x="76200" y="461501"/>
                    </a:lnTo>
                    <a:cubicBezTo>
                      <a:pt x="55991" y="461501"/>
                      <a:pt x="36609" y="456639"/>
                      <a:pt x="22318" y="447984"/>
                    </a:cubicBezTo>
                    <a:cubicBezTo>
                      <a:pt x="8028" y="439329"/>
                      <a:pt x="0" y="427591"/>
                      <a:pt x="0" y="415351"/>
                    </a:cubicBezTo>
                    <a:lnTo>
                      <a:pt x="0" y="46150"/>
                    </a:lnTo>
                    <a:cubicBezTo>
                      <a:pt x="0" y="20662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4D6B5F"/>
              </a:solidFill>
            </p:spPr>
            <p:txBody>
              <a:bodyPr/>
              <a:lstStyle/>
              <a:p>
                <a:endParaRPr lang="en-BE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0" y="66675"/>
              <a:ext cx="3810000" cy="369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00"/>
                </a:lnSpc>
                <a:spcBef>
                  <a:spcPct val="0"/>
                </a:spcBef>
              </a:pPr>
              <a:r>
                <a:rPr lang="en-US" sz="2000" b="1" u="none" strike="noStrik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Identified Pattern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620250"/>
            <a:ext cx="18288000" cy="666750"/>
            <a:chOff x="0" y="0"/>
            <a:chExt cx="24384000" cy="889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84000" cy="889000"/>
            </a:xfrm>
            <a:custGeom>
              <a:avLst/>
              <a:gdLst/>
              <a:ahLst/>
              <a:cxnLst/>
              <a:rect l="l" t="t" r="r" b="b"/>
              <a:pathLst>
                <a:path w="24384000" h="889000">
                  <a:moveTo>
                    <a:pt x="0" y="0"/>
                  </a:moveTo>
                  <a:lnTo>
                    <a:pt x="24384000" y="0"/>
                  </a:lnTo>
                  <a:lnTo>
                    <a:pt x="24384000" y="889000"/>
                  </a:lnTo>
                  <a:lnTo>
                    <a:pt x="0" y="889000"/>
                  </a:lnTo>
                  <a:close/>
                </a:path>
              </a:pathLst>
            </a:custGeom>
            <a:solidFill>
              <a:srgbClr val="88BBA5"/>
            </a:solidFill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8" name="Freeform 8"/>
          <p:cNvSpPr/>
          <p:nvPr/>
        </p:nvSpPr>
        <p:spPr>
          <a:xfrm>
            <a:off x="1600200" y="2667000"/>
            <a:ext cx="253369" cy="796301"/>
          </a:xfrm>
          <a:custGeom>
            <a:avLst/>
            <a:gdLst/>
            <a:ahLst/>
            <a:cxnLst/>
            <a:rect l="l" t="t" r="r" b="b"/>
            <a:pathLst>
              <a:path w="253369" h="796301">
                <a:moveTo>
                  <a:pt x="0" y="0"/>
                </a:moveTo>
                <a:lnTo>
                  <a:pt x="253369" y="0"/>
                </a:lnTo>
                <a:lnTo>
                  <a:pt x="253369" y="796301"/>
                </a:lnTo>
                <a:lnTo>
                  <a:pt x="0" y="7963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9" name="Freeform 9"/>
          <p:cNvSpPr/>
          <p:nvPr/>
        </p:nvSpPr>
        <p:spPr>
          <a:xfrm>
            <a:off x="3257550" y="2667000"/>
            <a:ext cx="253369" cy="796301"/>
          </a:xfrm>
          <a:custGeom>
            <a:avLst/>
            <a:gdLst/>
            <a:ahLst/>
            <a:cxnLst/>
            <a:rect l="l" t="t" r="r" b="b"/>
            <a:pathLst>
              <a:path w="253369" h="796301">
                <a:moveTo>
                  <a:pt x="0" y="0"/>
                </a:moveTo>
                <a:lnTo>
                  <a:pt x="253369" y="0"/>
                </a:lnTo>
                <a:lnTo>
                  <a:pt x="253369" y="796301"/>
                </a:lnTo>
                <a:lnTo>
                  <a:pt x="0" y="7963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0" name="Freeform 10"/>
          <p:cNvSpPr/>
          <p:nvPr/>
        </p:nvSpPr>
        <p:spPr>
          <a:xfrm>
            <a:off x="4924425" y="2667000"/>
            <a:ext cx="253369" cy="796301"/>
          </a:xfrm>
          <a:custGeom>
            <a:avLst/>
            <a:gdLst/>
            <a:ahLst/>
            <a:cxnLst/>
            <a:rect l="l" t="t" r="r" b="b"/>
            <a:pathLst>
              <a:path w="253369" h="796301">
                <a:moveTo>
                  <a:pt x="0" y="0"/>
                </a:moveTo>
                <a:lnTo>
                  <a:pt x="253369" y="0"/>
                </a:lnTo>
                <a:lnTo>
                  <a:pt x="253369" y="796301"/>
                </a:lnTo>
                <a:lnTo>
                  <a:pt x="0" y="7963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1" name="Freeform 11"/>
          <p:cNvSpPr/>
          <p:nvPr/>
        </p:nvSpPr>
        <p:spPr>
          <a:xfrm>
            <a:off x="6581775" y="2667000"/>
            <a:ext cx="253369" cy="796301"/>
          </a:xfrm>
          <a:custGeom>
            <a:avLst/>
            <a:gdLst/>
            <a:ahLst/>
            <a:cxnLst/>
            <a:rect l="l" t="t" r="r" b="b"/>
            <a:pathLst>
              <a:path w="253369" h="796301">
                <a:moveTo>
                  <a:pt x="0" y="0"/>
                </a:moveTo>
                <a:lnTo>
                  <a:pt x="253369" y="0"/>
                </a:lnTo>
                <a:lnTo>
                  <a:pt x="253369" y="796301"/>
                </a:lnTo>
                <a:lnTo>
                  <a:pt x="0" y="7963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grpSp>
        <p:nvGrpSpPr>
          <p:cNvPr id="12" name="Group 12"/>
          <p:cNvGrpSpPr/>
          <p:nvPr/>
        </p:nvGrpSpPr>
        <p:grpSpPr>
          <a:xfrm>
            <a:off x="7953375" y="5482909"/>
            <a:ext cx="2381250" cy="346126"/>
            <a:chOff x="0" y="0"/>
            <a:chExt cx="3175000" cy="461501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3175000" cy="461501"/>
              <a:chOff x="0" y="0"/>
              <a:chExt cx="3175000" cy="46150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175000" cy="461501"/>
              </a:xfrm>
              <a:custGeom>
                <a:avLst/>
                <a:gdLst/>
                <a:ahLst/>
                <a:cxnLst/>
                <a:rect l="l" t="t" r="r" b="b"/>
                <a:pathLst>
                  <a:path w="3175000" h="461501">
                    <a:moveTo>
                      <a:pt x="63500" y="0"/>
                    </a:moveTo>
                    <a:lnTo>
                      <a:pt x="3111500" y="0"/>
                    </a:lnTo>
                    <a:cubicBezTo>
                      <a:pt x="3146570" y="0"/>
                      <a:pt x="3175000" y="20662"/>
                      <a:pt x="3175000" y="46150"/>
                    </a:cubicBezTo>
                    <a:lnTo>
                      <a:pt x="3175000" y="415351"/>
                    </a:lnTo>
                    <a:cubicBezTo>
                      <a:pt x="3175000" y="440839"/>
                      <a:pt x="3146570" y="461501"/>
                      <a:pt x="3111500" y="461501"/>
                    </a:cubicBezTo>
                    <a:lnTo>
                      <a:pt x="63500" y="461501"/>
                    </a:lnTo>
                    <a:cubicBezTo>
                      <a:pt x="46659" y="461501"/>
                      <a:pt x="30507" y="456639"/>
                      <a:pt x="18599" y="447984"/>
                    </a:cubicBezTo>
                    <a:cubicBezTo>
                      <a:pt x="6690" y="439329"/>
                      <a:pt x="0" y="427591"/>
                      <a:pt x="0" y="415351"/>
                    </a:cubicBezTo>
                    <a:lnTo>
                      <a:pt x="0" y="46150"/>
                    </a:lnTo>
                    <a:cubicBezTo>
                      <a:pt x="0" y="20662"/>
                      <a:pt x="28430" y="0"/>
                      <a:pt x="63500" y="0"/>
                    </a:cubicBezTo>
                    <a:close/>
                  </a:path>
                </a:pathLst>
              </a:custGeom>
              <a:solidFill>
                <a:srgbClr val="4D6B5F"/>
              </a:solidFill>
            </p:spPr>
            <p:txBody>
              <a:bodyPr/>
              <a:lstStyle/>
              <a:p>
                <a:endParaRPr lang="en-BE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0" y="66675"/>
              <a:ext cx="3175000" cy="369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00"/>
                </a:lnSpc>
                <a:spcBef>
                  <a:spcPct val="0"/>
                </a:spcBef>
              </a:pPr>
              <a:r>
                <a:rPr lang="en-US" sz="2000" b="1" u="none" strike="noStrik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Perspectives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>
            <a:off x="495300" y="5153025"/>
            <a:ext cx="16764000" cy="0"/>
          </a:xfrm>
          <a:prstGeom prst="line">
            <a:avLst/>
          </a:prstGeom>
          <a:ln w="19050" cap="rnd">
            <a:solidFill>
              <a:srgbClr val="88BBA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grpSp>
        <p:nvGrpSpPr>
          <p:cNvPr id="17" name="Group 17"/>
          <p:cNvGrpSpPr/>
          <p:nvPr/>
        </p:nvGrpSpPr>
        <p:grpSpPr>
          <a:xfrm>
            <a:off x="473085" y="1307077"/>
            <a:ext cx="6974821" cy="1293248"/>
            <a:chOff x="0" y="0"/>
            <a:chExt cx="9299761" cy="17243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299761" cy="1724331"/>
            </a:xfrm>
            <a:custGeom>
              <a:avLst/>
              <a:gdLst/>
              <a:ahLst/>
              <a:cxnLst/>
              <a:rect l="l" t="t" r="r" b="b"/>
              <a:pathLst>
                <a:path w="9299761" h="1724331">
                  <a:moveTo>
                    <a:pt x="0" y="0"/>
                  </a:moveTo>
                  <a:lnTo>
                    <a:pt x="9299761" y="0"/>
                  </a:lnTo>
                  <a:lnTo>
                    <a:pt x="9299761" y="1724331"/>
                  </a:lnTo>
                  <a:lnTo>
                    <a:pt x="0" y="17243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B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53533" y="683063"/>
              <a:ext cx="1393951" cy="307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45"/>
                </a:lnSpc>
                <a:spcBef>
                  <a:spcPct val="0"/>
                </a:spcBef>
              </a:pPr>
              <a:r>
                <a:rPr lang="en-US" sz="1389" b="1" dirty="0">
                  <a:solidFill>
                    <a:srgbClr val="FFF9F3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Context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018159" y="700904"/>
              <a:ext cx="1393951" cy="307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45"/>
                </a:lnSpc>
                <a:spcBef>
                  <a:spcPct val="0"/>
                </a:spcBef>
              </a:pPr>
              <a:r>
                <a:rPr lang="en-US" sz="1389" b="1" dirty="0">
                  <a:solidFill>
                    <a:srgbClr val="FFF9F3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Factor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165642" y="683061"/>
              <a:ext cx="1393951" cy="307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45"/>
                </a:lnSpc>
                <a:spcBef>
                  <a:spcPct val="0"/>
                </a:spcBef>
              </a:pPr>
              <a:r>
                <a:rPr lang="en-US" sz="1389" b="1" dirty="0">
                  <a:solidFill>
                    <a:srgbClr val="FFF9F3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Motive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506241" y="700904"/>
              <a:ext cx="1393951" cy="307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45"/>
                </a:lnSpc>
                <a:spcBef>
                  <a:spcPct val="0"/>
                </a:spcBef>
              </a:pPr>
              <a:r>
                <a:rPr lang="en-US" sz="1389" b="1" dirty="0">
                  <a:solidFill>
                    <a:srgbClr val="FFF9F3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Orientation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15926161" y="6622209"/>
            <a:ext cx="2666278" cy="2998041"/>
          </a:xfrm>
          <a:custGeom>
            <a:avLst/>
            <a:gdLst/>
            <a:ahLst/>
            <a:cxnLst/>
            <a:rect l="l" t="t" r="r" b="b"/>
            <a:pathLst>
              <a:path w="2666278" h="2998041">
                <a:moveTo>
                  <a:pt x="0" y="0"/>
                </a:moveTo>
                <a:lnTo>
                  <a:pt x="2666278" y="0"/>
                </a:lnTo>
                <a:lnTo>
                  <a:pt x="2666278" y="2998041"/>
                </a:lnTo>
                <a:lnTo>
                  <a:pt x="0" y="2998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4" name="TextBox 24"/>
          <p:cNvSpPr txBox="1"/>
          <p:nvPr/>
        </p:nvSpPr>
        <p:spPr>
          <a:xfrm>
            <a:off x="762000" y="400050"/>
            <a:ext cx="16764000" cy="30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47"/>
              </a:lnSpc>
              <a:spcBef>
                <a:spcPct val="0"/>
              </a:spcBef>
            </a:pPr>
            <a:r>
              <a:rPr lang="en-US" sz="1819" u="none" strike="noStrike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Data was systematically extracted across studies based on the theoretical framework proposed by Ickes and Simpson (1997, 2001)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096250" y="1909385"/>
            <a:ext cx="9715500" cy="54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ctr">
              <a:lnSpc>
                <a:spcPts val="2210"/>
              </a:lnSpc>
              <a:buFont typeface="Arial"/>
              <a:buChar char="•"/>
            </a:pPr>
            <a:r>
              <a:rPr lang="en-US" sz="1700" u="none" strike="noStrike" dirty="0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The interactional </a:t>
            </a:r>
            <a:r>
              <a:rPr lang="en-US" sz="1700" b="1" u="none" strike="noStrike" dirty="0">
                <a:solidFill>
                  <a:srgbClr val="AEC1ED"/>
                </a:solidFill>
                <a:latin typeface="Open Sans"/>
                <a:ea typeface="Open Sans"/>
                <a:cs typeface="Open Sans"/>
                <a:sym typeface="Open Sans"/>
              </a:rPr>
              <a:t>context</a:t>
            </a:r>
            <a:r>
              <a:rPr lang="en-US" sz="1700" u="none" strike="noStrike" dirty="0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 can mobilize specific </a:t>
            </a:r>
            <a:r>
              <a:rPr lang="en-US" sz="1700" b="1" u="none" strike="noStrike" dirty="0">
                <a:solidFill>
                  <a:srgbClr val="AAD9F6"/>
                </a:solidFill>
                <a:latin typeface="Open Sans"/>
                <a:ea typeface="Open Sans"/>
                <a:cs typeface="Open Sans"/>
                <a:sym typeface="Open Sans"/>
              </a:rPr>
              <a:t>factors</a:t>
            </a:r>
            <a:r>
              <a:rPr lang="en-US" sz="1700" u="none" strike="noStrike" dirty="0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, which in turn influence the </a:t>
            </a:r>
            <a:r>
              <a:rPr lang="en-US" sz="1700" b="1" u="none" strike="noStrike" dirty="0">
                <a:solidFill>
                  <a:srgbClr val="A9E7EA"/>
                </a:solidFill>
                <a:latin typeface="Open Sans"/>
                <a:ea typeface="Open Sans"/>
                <a:cs typeface="Open Sans"/>
                <a:sym typeface="Open Sans"/>
              </a:rPr>
              <a:t>motives</a:t>
            </a:r>
            <a:r>
              <a:rPr lang="en-US" sz="1700" u="none" strike="noStrike" dirty="0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 that make partners </a:t>
            </a:r>
            <a:r>
              <a:rPr lang="en-US" sz="1700" b="1" u="none" strike="noStrike" dirty="0">
                <a:solidFill>
                  <a:srgbClr val="81E194"/>
                </a:solidFill>
                <a:latin typeface="Open Sans"/>
                <a:ea typeface="Open Sans"/>
                <a:cs typeface="Open Sans"/>
                <a:sym typeface="Open Sans"/>
              </a:rPr>
              <a:t>approach VS avoid </a:t>
            </a:r>
            <a:r>
              <a:rPr lang="en-US" sz="1700" u="none" strike="noStrike" dirty="0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empathic inferences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096250" y="2677204"/>
            <a:ext cx="9715500" cy="54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10"/>
              </a:lnSpc>
              <a:spcBef>
                <a:spcPct val="0"/>
              </a:spcBef>
            </a:pPr>
            <a:r>
              <a:rPr lang="en-US" sz="1700" u="none" strike="noStrike" dirty="0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Example: In a </a:t>
            </a:r>
            <a:r>
              <a:rPr lang="en-US" sz="1700" b="1" u="none" strike="noStrike" dirty="0">
                <a:solidFill>
                  <a:srgbClr val="AEC1ED"/>
                </a:solidFill>
                <a:latin typeface="Open Sans"/>
                <a:ea typeface="Open Sans"/>
                <a:cs typeface="Open Sans"/>
                <a:sym typeface="Open Sans"/>
              </a:rPr>
              <a:t>threatening context</a:t>
            </a:r>
            <a:r>
              <a:rPr lang="en-US" sz="1700" u="none" strike="noStrike" dirty="0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, partners with </a:t>
            </a:r>
            <a:r>
              <a:rPr lang="en-US" sz="1700" b="1" u="none" strike="noStrike" dirty="0">
                <a:solidFill>
                  <a:srgbClr val="AAD9F6"/>
                </a:solidFill>
                <a:latin typeface="Open Sans"/>
                <a:ea typeface="Open Sans"/>
                <a:cs typeface="Open Sans"/>
                <a:sym typeface="Open Sans"/>
              </a:rPr>
              <a:t>anxious attachment style </a:t>
            </a:r>
            <a:r>
              <a:rPr lang="en-US" sz="1700" u="none" strike="noStrike" dirty="0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may be motivated to </a:t>
            </a:r>
            <a:r>
              <a:rPr lang="en-US" sz="1700" b="1" u="none" strike="noStrike" dirty="0">
                <a:solidFill>
                  <a:srgbClr val="81E194"/>
                </a:solidFill>
                <a:latin typeface="Open Sans"/>
                <a:ea typeface="Open Sans"/>
                <a:cs typeface="Open Sans"/>
                <a:sym typeface="Open Sans"/>
              </a:rPr>
              <a:t>approach</a:t>
            </a:r>
            <a:r>
              <a:rPr lang="en-US" sz="1700" u="none" strike="noStrike" dirty="0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 accurate inferences to </a:t>
            </a:r>
            <a:r>
              <a:rPr lang="en-US" sz="1700" b="1" u="none" strike="noStrike" dirty="0">
                <a:solidFill>
                  <a:srgbClr val="A9E7EA"/>
                </a:solidFill>
                <a:latin typeface="Open Sans"/>
                <a:ea typeface="Open Sans"/>
                <a:cs typeface="Open Sans"/>
                <a:sym typeface="Open Sans"/>
              </a:rPr>
              <a:t>decrease their insecurity and stress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73085" y="9848850"/>
            <a:ext cx="16764000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59"/>
              </a:lnSpc>
              <a:spcBef>
                <a:spcPct val="0"/>
              </a:spcBef>
            </a:pPr>
            <a:r>
              <a:rPr lang="en-US" sz="12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Example from Dugosh et al. (2014)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158377" y="3526088"/>
            <a:ext cx="9715500" cy="1271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00"/>
              </a:lnSpc>
              <a:spcBef>
                <a:spcPct val="0"/>
              </a:spcBef>
            </a:pPr>
            <a:r>
              <a:rPr lang="en-US" sz="1700" b="1" u="none" strike="noStrike" dirty="0">
                <a:solidFill>
                  <a:srgbClr val="32403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Motivation to achieve EA is dynamic, arising from the interplay between</a:t>
            </a:r>
          </a:p>
          <a:p>
            <a:pPr marL="0" lvl="0" indent="0" algn="ctr">
              <a:lnSpc>
                <a:spcPts val="1700"/>
              </a:lnSpc>
              <a:spcBef>
                <a:spcPct val="0"/>
              </a:spcBef>
            </a:pPr>
            <a:endParaRPr lang="en-US" sz="1700" b="1" u="none" strike="noStrike" dirty="0">
              <a:solidFill>
                <a:srgbClr val="32403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ctr">
              <a:lnSpc>
                <a:spcPts val="1700"/>
              </a:lnSpc>
              <a:spcBef>
                <a:spcPct val="0"/>
              </a:spcBef>
            </a:pPr>
            <a:r>
              <a:rPr lang="en-US" sz="1700" b="1" u="none" strike="noStrike" dirty="0">
                <a:solidFill>
                  <a:srgbClr val="32403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•Intra-individual/relationship-dependent factors</a:t>
            </a:r>
          </a:p>
          <a:p>
            <a:pPr marL="0" lvl="0" indent="0" algn="ctr">
              <a:lnSpc>
                <a:spcPts val="1700"/>
              </a:lnSpc>
              <a:spcBef>
                <a:spcPct val="0"/>
              </a:spcBef>
            </a:pPr>
            <a:r>
              <a:rPr lang="en-US" sz="1700" b="1" u="none" strike="noStrike" dirty="0">
                <a:solidFill>
                  <a:srgbClr val="32403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&amp;</a:t>
            </a:r>
          </a:p>
          <a:p>
            <a:pPr marL="0" lvl="0" indent="0" algn="ctr">
              <a:lnSpc>
                <a:spcPts val="1700"/>
              </a:lnSpc>
              <a:spcBef>
                <a:spcPct val="0"/>
              </a:spcBef>
            </a:pPr>
            <a:r>
              <a:rPr lang="en-US" sz="1700" b="1" u="none" strike="noStrike" dirty="0">
                <a:solidFill>
                  <a:srgbClr val="32403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•Interactional context</a:t>
            </a:r>
          </a:p>
          <a:p>
            <a:pPr algn="ctr">
              <a:lnSpc>
                <a:spcPts val="1700"/>
              </a:lnSpc>
              <a:spcBef>
                <a:spcPct val="0"/>
              </a:spcBef>
            </a:pPr>
            <a:endParaRPr lang="en-US" sz="1700" b="1" u="none" strike="noStrike" dirty="0">
              <a:solidFill>
                <a:srgbClr val="32403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31183" y="3529055"/>
            <a:ext cx="1507784" cy="36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</a:pPr>
            <a:r>
              <a:rPr lang="en-US" sz="1400" dirty="0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Threatening </a:t>
            </a:r>
          </a:p>
          <a:p>
            <a:pPr algn="just">
              <a:lnSpc>
                <a:spcPts val="1400"/>
              </a:lnSpc>
            </a:pPr>
            <a:r>
              <a:rPr lang="en-US" sz="1400" dirty="0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Non-Threatening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049297" y="3543300"/>
            <a:ext cx="1988820" cy="359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</a:pPr>
            <a:r>
              <a:rPr lang="en-US" sz="1400" dirty="0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Intra-individual</a:t>
            </a:r>
          </a:p>
          <a:p>
            <a:pPr algn="just">
              <a:lnSpc>
                <a:spcPts val="1400"/>
              </a:lnSpc>
            </a:pPr>
            <a:r>
              <a:rPr lang="en-US" sz="1400" dirty="0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Relationship-dependent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897520" y="3526422"/>
            <a:ext cx="1679734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</a:pPr>
            <a:r>
              <a:rPr lang="en-US" sz="1400" dirty="0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Self-serving</a:t>
            </a:r>
          </a:p>
          <a:p>
            <a:pPr algn="just">
              <a:lnSpc>
                <a:spcPts val="1400"/>
              </a:lnSpc>
            </a:pPr>
            <a:r>
              <a:rPr lang="en-US" sz="1400" dirty="0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Partner-serving</a:t>
            </a:r>
          </a:p>
          <a:p>
            <a:pPr algn="just">
              <a:lnSpc>
                <a:spcPts val="1400"/>
              </a:lnSpc>
            </a:pPr>
            <a:r>
              <a:rPr lang="en-US" sz="1400" dirty="0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Relationship-serving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905660" y="3529937"/>
            <a:ext cx="802799" cy="359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</a:pPr>
            <a:r>
              <a:rPr lang="en-US" sz="1400" dirty="0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Approach</a:t>
            </a:r>
          </a:p>
          <a:p>
            <a:pPr algn="just">
              <a:lnSpc>
                <a:spcPts val="1400"/>
              </a:lnSpc>
            </a:pPr>
            <a:r>
              <a:rPr lang="en-US" sz="1400" dirty="0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Avoid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427311" y="6267185"/>
            <a:ext cx="9433377" cy="2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9"/>
              </a:lnSpc>
            </a:pPr>
            <a:r>
              <a:rPr lang="en-US" sz="1699" b="1" u="none" strike="noStrike">
                <a:solidFill>
                  <a:srgbClr val="32403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Examine intra-individual &amp; relationship-dependent factors within specific contexts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008382" y="6730365"/>
            <a:ext cx="8271236" cy="2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29" lvl="1" indent="-183514" algn="ctr">
              <a:lnSpc>
                <a:spcPts val="1699"/>
              </a:lnSpc>
              <a:buFont typeface="Arial"/>
              <a:buChar char="•"/>
            </a:pPr>
            <a:r>
              <a:rPr lang="en-US" sz="1699" u="none" strike="noStrike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Identifying which factors are activated in different interactional contexts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854662" y="7100887"/>
            <a:ext cx="10578676" cy="2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29" lvl="1" indent="-183514" algn="ctr">
              <a:lnSpc>
                <a:spcPts val="1699"/>
              </a:lnSpc>
              <a:buFont typeface="Arial"/>
              <a:buChar char="•"/>
            </a:pPr>
            <a:r>
              <a:rPr lang="en-US" sz="1699" u="none" strike="noStrike">
                <a:solidFill>
                  <a:srgbClr val="32403B"/>
                </a:solidFill>
                <a:latin typeface="Open Sans"/>
                <a:ea typeface="Open Sans"/>
                <a:cs typeface="Open Sans"/>
                <a:sym typeface="Open Sans"/>
              </a:rPr>
              <a:t>Determine how these activated factors influence partners’ motivation to be empathically (in)accurate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724132" y="8470693"/>
            <a:ext cx="10839736" cy="2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99"/>
              </a:lnSpc>
            </a:pPr>
            <a:r>
              <a:rPr lang="en-US" sz="1699" b="1" u="none" strike="noStrike">
                <a:solidFill>
                  <a:srgbClr val="32403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Empirically assess motivation in relation to EA when exploring its variance in romantic relationships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221051" y="7815156"/>
            <a:ext cx="5845899" cy="2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9"/>
              </a:lnSpc>
            </a:pPr>
            <a:r>
              <a:rPr lang="en-US" sz="1699" b="1" u="none" strike="noStrike">
                <a:solidFill>
                  <a:srgbClr val="32403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Explicitly identify motives within specific contexts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00056" y="4685936"/>
            <a:ext cx="4572364" cy="4572364"/>
          </a:xfrm>
          <a:custGeom>
            <a:avLst/>
            <a:gdLst/>
            <a:ahLst/>
            <a:cxnLst/>
            <a:rect l="l" t="t" r="r" b="b"/>
            <a:pathLst>
              <a:path w="4572364" h="4572364">
                <a:moveTo>
                  <a:pt x="0" y="0"/>
                </a:moveTo>
                <a:lnTo>
                  <a:pt x="4572364" y="0"/>
                </a:lnTo>
                <a:lnTo>
                  <a:pt x="4572364" y="4572364"/>
                </a:lnTo>
                <a:lnTo>
                  <a:pt x="0" y="45723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grpSp>
        <p:nvGrpSpPr>
          <p:cNvPr id="3" name="Group 3"/>
          <p:cNvGrpSpPr/>
          <p:nvPr/>
        </p:nvGrpSpPr>
        <p:grpSpPr>
          <a:xfrm>
            <a:off x="2535148" y="3290919"/>
            <a:ext cx="3102179" cy="673297"/>
            <a:chOff x="0" y="0"/>
            <a:chExt cx="4136239" cy="897729"/>
          </a:xfrm>
        </p:grpSpPr>
        <p:grpSp>
          <p:nvGrpSpPr>
            <p:cNvPr id="4" name="Group 4"/>
            <p:cNvGrpSpPr/>
            <p:nvPr/>
          </p:nvGrpSpPr>
          <p:grpSpPr>
            <a:xfrm>
              <a:off x="188752" y="0"/>
              <a:ext cx="3947486" cy="897729"/>
              <a:chOff x="0" y="0"/>
              <a:chExt cx="3947486" cy="89772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947486" cy="897729"/>
              </a:xfrm>
              <a:custGeom>
                <a:avLst/>
                <a:gdLst/>
                <a:ahLst/>
                <a:cxnLst/>
                <a:rect l="l" t="t" r="r" b="b"/>
                <a:pathLst>
                  <a:path w="3947486" h="897729">
                    <a:moveTo>
                      <a:pt x="78950" y="0"/>
                    </a:moveTo>
                    <a:lnTo>
                      <a:pt x="3868537" y="0"/>
                    </a:lnTo>
                    <a:cubicBezTo>
                      <a:pt x="3912140" y="0"/>
                      <a:pt x="3947486" y="40193"/>
                      <a:pt x="3947486" y="89773"/>
                    </a:cubicBezTo>
                    <a:lnTo>
                      <a:pt x="3947486" y="807956"/>
                    </a:lnTo>
                    <a:cubicBezTo>
                      <a:pt x="3947486" y="857536"/>
                      <a:pt x="3912140" y="897729"/>
                      <a:pt x="3868537" y="897729"/>
                    </a:cubicBezTo>
                    <a:lnTo>
                      <a:pt x="78950" y="897729"/>
                    </a:lnTo>
                    <a:cubicBezTo>
                      <a:pt x="58011" y="897729"/>
                      <a:pt x="37930" y="888271"/>
                      <a:pt x="23124" y="871435"/>
                    </a:cubicBezTo>
                    <a:cubicBezTo>
                      <a:pt x="8318" y="854599"/>
                      <a:pt x="0" y="831765"/>
                      <a:pt x="0" y="807956"/>
                    </a:cubicBezTo>
                    <a:lnTo>
                      <a:pt x="0" y="89773"/>
                    </a:lnTo>
                    <a:cubicBezTo>
                      <a:pt x="0" y="40193"/>
                      <a:pt x="35347" y="0"/>
                      <a:pt x="78950" y="0"/>
                    </a:cubicBezTo>
                    <a:close/>
                  </a:path>
                </a:pathLst>
              </a:custGeom>
              <a:solidFill>
                <a:srgbClr val="9FC7AA"/>
              </a:solidFill>
            </p:spPr>
            <p:txBody>
              <a:bodyPr/>
              <a:lstStyle/>
              <a:p>
                <a:endParaRPr lang="en-BE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0" y="275086"/>
              <a:ext cx="4136239" cy="3951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99"/>
                </a:lnSpc>
                <a:spcBef>
                  <a:spcPct val="0"/>
                </a:spcBef>
              </a:pPr>
              <a:r>
                <a:rPr lang="en-US" sz="21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Method - PROSPERO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747165" y="-478624"/>
            <a:ext cx="10793669" cy="5483878"/>
            <a:chOff x="0" y="0"/>
            <a:chExt cx="14391559" cy="7311837"/>
          </a:xfrm>
        </p:grpSpPr>
        <p:sp>
          <p:nvSpPr>
            <p:cNvPr id="8" name="TextBox 8"/>
            <p:cNvSpPr txBox="1"/>
            <p:nvPr/>
          </p:nvSpPr>
          <p:spPr>
            <a:xfrm rot="-347998">
              <a:off x="276342" y="2049059"/>
              <a:ext cx="12963892" cy="3306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771"/>
                </a:lnSpc>
              </a:pPr>
              <a:r>
                <a:rPr lang="en-US" sz="23221">
                  <a:solidFill>
                    <a:srgbClr val="4D6B5F"/>
                  </a:solidFill>
                  <a:latin typeface="Have Heart One"/>
                  <a:ea typeface="Have Heart One"/>
                  <a:cs typeface="Have Heart One"/>
                  <a:sym typeface="Have Heart One"/>
                </a:rPr>
                <a:t>Thank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844260" y="3877523"/>
              <a:ext cx="12547299" cy="3434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45"/>
                </a:lnSpc>
              </a:pPr>
              <a:r>
                <a:rPr lang="en-US" sz="24082">
                  <a:solidFill>
                    <a:srgbClr val="4D6B5F"/>
                  </a:solidFill>
                  <a:latin typeface="Have Heart One"/>
                  <a:ea typeface="Have Heart One"/>
                  <a:cs typeface="Have Heart One"/>
                  <a:sym typeface="Have Heart One"/>
                </a:rPr>
                <a:t>you!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817234" y="3290919"/>
            <a:ext cx="2799012" cy="673297"/>
            <a:chOff x="0" y="0"/>
            <a:chExt cx="3732016" cy="897729"/>
          </a:xfrm>
        </p:grpSpPr>
        <p:grpSp>
          <p:nvGrpSpPr>
            <p:cNvPr id="11" name="Group 11"/>
            <p:cNvGrpSpPr/>
            <p:nvPr/>
          </p:nvGrpSpPr>
          <p:grpSpPr>
            <a:xfrm>
              <a:off x="85153" y="0"/>
              <a:ext cx="3561710" cy="897729"/>
              <a:chOff x="0" y="0"/>
              <a:chExt cx="3561710" cy="89772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61710" cy="897729"/>
              </a:xfrm>
              <a:custGeom>
                <a:avLst/>
                <a:gdLst/>
                <a:ahLst/>
                <a:cxnLst/>
                <a:rect l="l" t="t" r="r" b="b"/>
                <a:pathLst>
                  <a:path w="3561710" h="897729">
                    <a:moveTo>
                      <a:pt x="71234" y="0"/>
                    </a:moveTo>
                    <a:lnTo>
                      <a:pt x="3490475" y="0"/>
                    </a:lnTo>
                    <a:cubicBezTo>
                      <a:pt x="3529817" y="0"/>
                      <a:pt x="3561710" y="40193"/>
                      <a:pt x="3561710" y="89773"/>
                    </a:cubicBezTo>
                    <a:lnTo>
                      <a:pt x="3561710" y="807956"/>
                    </a:lnTo>
                    <a:cubicBezTo>
                      <a:pt x="3561710" y="857536"/>
                      <a:pt x="3529817" y="897729"/>
                      <a:pt x="3490475" y="897729"/>
                    </a:cubicBezTo>
                    <a:lnTo>
                      <a:pt x="71234" y="897729"/>
                    </a:lnTo>
                    <a:cubicBezTo>
                      <a:pt x="52342" y="897729"/>
                      <a:pt x="34223" y="888271"/>
                      <a:pt x="20864" y="871435"/>
                    </a:cubicBezTo>
                    <a:cubicBezTo>
                      <a:pt x="7505" y="854599"/>
                      <a:pt x="0" y="831765"/>
                      <a:pt x="0" y="807956"/>
                    </a:cubicBezTo>
                    <a:lnTo>
                      <a:pt x="0" y="89773"/>
                    </a:lnTo>
                    <a:cubicBezTo>
                      <a:pt x="0" y="40193"/>
                      <a:pt x="31893" y="0"/>
                      <a:pt x="71234" y="0"/>
                    </a:cubicBezTo>
                    <a:close/>
                  </a:path>
                </a:pathLst>
              </a:custGeom>
              <a:solidFill>
                <a:srgbClr val="9FC7AA"/>
              </a:solidFill>
            </p:spPr>
            <p:txBody>
              <a:bodyPr/>
              <a:lstStyle/>
              <a:p>
                <a:endParaRPr lang="en-BE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275086"/>
              <a:ext cx="3732016" cy="3951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99"/>
                </a:lnSpc>
                <a:spcBef>
                  <a:spcPct val="0"/>
                </a:spcBef>
              </a:pPr>
              <a:r>
                <a:rPr lang="en-US" sz="21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References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1930558" y="4685936"/>
            <a:ext cx="4572364" cy="4572364"/>
          </a:xfrm>
          <a:custGeom>
            <a:avLst/>
            <a:gdLst/>
            <a:ahLst/>
            <a:cxnLst/>
            <a:rect l="l" t="t" r="r" b="b"/>
            <a:pathLst>
              <a:path w="4572364" h="4572364">
                <a:moveTo>
                  <a:pt x="0" y="0"/>
                </a:moveTo>
                <a:lnTo>
                  <a:pt x="4572364" y="0"/>
                </a:lnTo>
                <a:lnTo>
                  <a:pt x="4572364" y="4572364"/>
                </a:lnTo>
                <a:lnTo>
                  <a:pt x="0" y="45723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5" name="TextBox 15"/>
          <p:cNvSpPr txBox="1"/>
          <p:nvPr/>
        </p:nvSpPr>
        <p:spPr>
          <a:xfrm>
            <a:off x="1190625" y="9655751"/>
            <a:ext cx="1590675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32403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Please feel free to reach out ! ⟶ Cloe.cetko@umons.ac.be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Custom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Open Sans Italics</vt:lpstr>
      <vt:lpstr>Open Sans Bold Italics</vt:lpstr>
      <vt:lpstr>Open Sans Bold</vt:lpstr>
      <vt:lpstr>Have Heart One</vt:lpstr>
      <vt:lpstr>Calibri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Fusionner les bords d’une image</dc:title>
  <cp:lastModifiedBy>Cloé CETKO</cp:lastModifiedBy>
  <cp:revision>2</cp:revision>
  <dcterms:created xsi:type="dcterms:W3CDTF">2006-08-16T00:00:00Z</dcterms:created>
  <dcterms:modified xsi:type="dcterms:W3CDTF">2026-05-20T19:23:35Z</dcterms:modified>
  <dc:identifier>DAHKMDWUM_4</dc:identifier>
</cp:coreProperties>
</file>